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handoutMasterIdLst>
    <p:handoutMasterId r:id="rId29"/>
  </p:handoutMasterIdLst>
  <p:sldIdLst>
    <p:sldId id="367" r:id="rId2"/>
    <p:sldId id="470" r:id="rId3"/>
    <p:sldId id="471" r:id="rId4"/>
    <p:sldId id="389" r:id="rId5"/>
    <p:sldId id="454" r:id="rId6"/>
    <p:sldId id="472" r:id="rId7"/>
    <p:sldId id="455" r:id="rId8"/>
    <p:sldId id="456" r:id="rId9"/>
    <p:sldId id="457" r:id="rId10"/>
    <p:sldId id="460" r:id="rId11"/>
    <p:sldId id="458" r:id="rId12"/>
    <p:sldId id="459" r:id="rId13"/>
    <p:sldId id="461" r:id="rId14"/>
    <p:sldId id="462" r:id="rId15"/>
    <p:sldId id="463" r:id="rId16"/>
    <p:sldId id="466" r:id="rId17"/>
    <p:sldId id="464" r:id="rId18"/>
    <p:sldId id="465" r:id="rId19"/>
    <p:sldId id="467" r:id="rId20"/>
    <p:sldId id="468" r:id="rId21"/>
    <p:sldId id="469" r:id="rId22"/>
    <p:sldId id="473" r:id="rId23"/>
    <p:sldId id="474" r:id="rId24"/>
    <p:sldId id="477" r:id="rId25"/>
    <p:sldId id="475" r:id="rId26"/>
    <p:sldId id="476" r:id="rId27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660066"/>
    <a:srgbClr val="800000"/>
    <a:srgbClr val="003399"/>
    <a:srgbClr val="008000"/>
    <a:srgbClr val="891818"/>
    <a:srgbClr val="FF66FF"/>
    <a:srgbClr val="66CCFF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25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2019-01-10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2019-01-10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661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586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639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367" y="1964267"/>
            <a:ext cx="7195852" cy="2421464"/>
          </a:xfrm>
        </p:spPr>
        <p:txBody>
          <a:bodyPr anchor="b">
            <a:normAutofit/>
          </a:bodyPr>
          <a:lstStyle>
            <a:lvl1pPr algn="r">
              <a:defRPr sz="4799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367" y="4385733"/>
            <a:ext cx="7195852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799" cap="all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0232" y="5870576"/>
            <a:ext cx="1599783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1367" y="5870576"/>
            <a:ext cx="4892684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6196" y="5870576"/>
            <a:ext cx="551023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9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4732865"/>
            <a:ext cx="1012878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243" y="932112"/>
            <a:ext cx="8757546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299603"/>
            <a:ext cx="10128789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27875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3124199"/>
          </a:xfrm>
        </p:spPr>
        <p:txBody>
          <a:bodyPr anchor="ctr">
            <a:normAutofit/>
          </a:bodyPr>
          <a:lstStyle>
            <a:lvl1pPr algn="l">
              <a:defRPr sz="31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883826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589" y="3352800"/>
            <a:ext cx="933675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287" y="4343400"/>
            <a:ext cx="1014972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697629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4" y="3308581"/>
            <a:ext cx="10128787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4777381"/>
            <a:ext cx="1012878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535948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5201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148" y="82333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009" y="609602"/>
            <a:ext cx="9547912" cy="2743199"/>
          </a:xfrm>
        </p:spPr>
        <p:txBody>
          <a:bodyPr anchor="ctr">
            <a:normAutofit/>
          </a:bodyPr>
          <a:lstStyle>
            <a:lvl1pPr algn="l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1" y="3886200"/>
            <a:ext cx="1013279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5200"/>
            <a:ext cx="1013279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282802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09602"/>
            <a:ext cx="1012878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622" y="3505200"/>
            <a:ext cx="1012879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1" y="4343400"/>
            <a:ext cx="1012879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417305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6420" y="609600"/>
            <a:ext cx="2157990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609600"/>
            <a:ext cx="7830076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28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E25ADEC-C8D3-E846-ADC4-88ECE9B6661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" y="0"/>
            <a:ext cx="410349" cy="4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3308581"/>
            <a:ext cx="10128789" cy="1468800"/>
          </a:xfrm>
        </p:spPr>
        <p:txBody>
          <a:bodyPr anchor="b"/>
          <a:lstStyle>
            <a:lvl1pPr algn="l">
              <a:defRPr sz="3999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0" y="4777381"/>
            <a:ext cx="10128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 cap="all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F17257D-F9FE-F24B-B205-371A2ECB9FE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661" y="6182925"/>
            <a:ext cx="686164" cy="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3" y="2142067"/>
            <a:ext cx="4994033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379" y="2142068"/>
            <a:ext cx="4994031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3114330-7FD2-A543-8D81-0A2D2E079FF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9"/>
            <a:ext cx="410349" cy="4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416" y="2218267"/>
            <a:ext cx="470782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3" y="2870201"/>
            <a:ext cx="499562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6" y="2226734"/>
            <a:ext cx="472158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1967" y="2870201"/>
            <a:ext cx="499403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102249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2D925C-6559-124D-8D27-F85154B93BC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1"/>
            <a:ext cx="410349" cy="4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2074333"/>
            <a:ext cx="3679926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1" y="609601"/>
            <a:ext cx="6167419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445933"/>
            <a:ext cx="3679926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98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600200"/>
            <a:ext cx="6163048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90" y="914400"/>
            <a:ext cx="328012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2971800"/>
            <a:ext cx="616304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81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09601"/>
            <a:ext cx="1012878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2142068"/>
            <a:ext cx="1012878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7423" y="5870576"/>
            <a:ext cx="159978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5870576"/>
            <a:ext cx="782562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3387" y="5870576"/>
            <a:ext cx="55102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8912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66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1988840"/>
            <a:ext cx="9144000" cy="2667000"/>
          </a:xfrm>
        </p:spPr>
        <p:txBody>
          <a:bodyPr rtlCol="0"/>
          <a:lstStyle/>
          <a:p>
            <a:r>
              <a:rPr lang="pl-PL" dirty="0"/>
              <a:t>Struktura organizacyjna – organizowanie działalności dydaktycznej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DB113B-0367-4568-8144-146F6B16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76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1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DZIEKAN WYDZIAŁU - zatrudnienie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617253"/>
            <a:ext cx="10009111" cy="52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Osoba zatrudniana na stanowisku dziekana </a:t>
            </a:r>
            <a:r>
              <a:rPr lang="pl-PL" sz="2800" dirty="0" smtClean="0"/>
              <a:t>jest </a:t>
            </a:r>
            <a:r>
              <a:rPr lang="pl-PL" sz="2800" dirty="0"/>
              <a:t>zatrudniona jako nauczyciel akademicki.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Kadencja dziekana wydziału trwa 4 lata i zaczyna się w dniu 1 stycznia roku następującego po roku rozpoczęcia kadencji rektora.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Brak ograniczenia co do liczby kadencji.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Działalność dziekana wydziału podlega ocenie przez rektora po dwóch latach od powołania (na podstawie raportu cząstkowego z realizacji strategii rozwoju wydziału) oraz po 4 latach od powołania (na podstawie raportu końcowego z realizacji strategii rozwoju wydziału).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7174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6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3" y="206812"/>
            <a:ext cx="10128787" cy="1456267"/>
          </a:xfrm>
        </p:spPr>
        <p:txBody>
          <a:bodyPr>
            <a:normAutofit/>
          </a:bodyPr>
          <a:lstStyle/>
          <a:p>
            <a:r>
              <a:rPr lang="pl-PL" sz="3600" b="1" dirty="0"/>
              <a:t>RADA DYDAKTYCZNA WYDZIAŁU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628800"/>
            <a:ext cx="10009111" cy="52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Rada dydaktyczna wydziału pełni funkcję opiniodawczą i wspiera dziekana w zakresie wykonywania podstawowych zadań wydziału. Kadencja rady trwa 4 lata i zaczyna się w dniu </a:t>
            </a:r>
            <a:br>
              <a:rPr lang="pl-PL" sz="2800" dirty="0"/>
            </a:br>
            <a:r>
              <a:rPr lang="pl-PL" sz="2800" dirty="0"/>
              <a:t>1 stycznia roku następującego po roku rozpoczęcia kadencji rektora.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W skład rady dydaktycznej wydziału wchodzą: </a:t>
            </a:r>
          </a:p>
          <a:p>
            <a:pPr marL="788670" lvl="1" indent="-514350">
              <a:buAutoNum type="alphaLcParenR"/>
            </a:pPr>
            <a:r>
              <a:rPr lang="pl-PL" sz="2800" dirty="0"/>
              <a:t>dziekan wydziału jako przewodniczący,</a:t>
            </a:r>
          </a:p>
          <a:p>
            <a:pPr marL="788670" lvl="1" indent="-514350">
              <a:buAutoNum type="alphaLcParenR"/>
            </a:pPr>
            <a:r>
              <a:rPr lang="pl-PL" sz="2800" dirty="0"/>
              <a:t>prodziekan ds. toku studiów,</a:t>
            </a:r>
          </a:p>
          <a:p>
            <a:pPr marL="788670" lvl="1" indent="-514350">
              <a:buAutoNum type="alphaLcParenR"/>
            </a:pPr>
            <a:r>
              <a:rPr lang="pl-PL" sz="2800" dirty="0"/>
              <a:t>z-</a:t>
            </a:r>
            <a:r>
              <a:rPr lang="pl-PL" sz="2800" dirty="0" err="1"/>
              <a:t>cy</a:t>
            </a:r>
            <a:r>
              <a:rPr lang="pl-PL" sz="2800" dirty="0"/>
              <a:t> dyrektorów ds. kształcenia instytutów tworzących wydział,</a:t>
            </a:r>
          </a:p>
          <a:p>
            <a:pPr marL="788670" lvl="1" indent="-514350">
              <a:buAutoNum type="alphaLcParenR"/>
            </a:pPr>
            <a:r>
              <a:rPr lang="pl-PL" sz="2800" dirty="0"/>
              <a:t>przewodniczący zespołów kierunków z poszczególnych instytutów,</a:t>
            </a:r>
          </a:p>
          <a:p>
            <a:pPr marL="788670" lvl="1" indent="-514350">
              <a:buAutoNum type="alphaLcParenR"/>
            </a:pPr>
            <a:r>
              <a:rPr lang="pl-PL" sz="2800" dirty="0"/>
              <a:t>przedstawiciele studentów desygnowani przez wydziałową radę samorządu studentów.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928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3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PRODZIEKAN ds. toku studiów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132856"/>
            <a:ext cx="10009111" cy="47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Rektor na wniosek dziekana i w uzgodnieniu z samorządem studentów powołuje prodziekana wydziału ds. toku studiów.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Prodziekan jest organem uczelni o kompetencji szczególnej właściwym w sprawach studenckich związanych z tokiem studiów i statut upoważnia go do wydawania decyzji administracyjnych w tych sprawach.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1868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4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1988840"/>
            <a:ext cx="9144000" cy="2667000"/>
          </a:xfrm>
        </p:spPr>
        <p:txBody>
          <a:bodyPr rtlCol="0"/>
          <a:lstStyle/>
          <a:p>
            <a:r>
              <a:rPr lang="pl-PL" dirty="0"/>
              <a:t>Struktura organizacyjna – koordynowanie działalności dydaktycznej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DB113B-0367-4568-8144-146F6B16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76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8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Zespół kierunku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00808"/>
            <a:ext cx="10009111" cy="5157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Dla każdego z kierunków przyporządkowanych do dyscypliny albo dyscypliny wiodącej stanowiącej dyscyplinę właściwą instytutowi utworzony zostanie „zespół kierunku”.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Zespół kierunku ma charakter zespołu funkcjonalnego, powołanego do merytorycznego monitoringu funkcjonowania danego kierunku studiów.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Przewodniczącego  zespołu powołuje dziekan, na podstawie propozycji zastępcy dyrektora instytutu ds. dydaktycznych.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63543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60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Zespół kierunku - struktura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00808"/>
            <a:ext cx="10009111" cy="5157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Zespół kierunku liczy 5-10 osób.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Przewodniczący zespołu kierunku proponuje skład zespołu, uwzględniając w nim przedstawicieli głównych kierunków badań naukowych, w oparciu o które prowadzone jest kształcenie na określonym kierunku studiów, uzgadniając kandydatury z dyrektorem instytutu (jego zastępcą ds. dydaktycznych) i przedstawiając dziekanowi wydziału celem powołania.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Udział w pracach zespołu jest obowiązkiem organizacyjnym pracownika.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Zespół powoływany jest na okres kadencji władz wydziału.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6900" y="6381328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95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Przydział zadań dydaktycznych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00808"/>
            <a:ext cx="10009111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Przydział zajęć dydaktycznych  pracownikom instytutu dokonywany jest -zgodnie z wnioskiem dziekana- przez dyrektora instytutu, który czuwa nad zgodnością przydziału godzin z wymiarem czasu pracy określonym w regulaminie pracy (art. 127 ust. 4 ustawy </a:t>
            </a:r>
            <a:r>
              <a:rPr lang="pl-PL" sz="2600" dirty="0" err="1"/>
              <a:t>PSWN</a:t>
            </a:r>
            <a:r>
              <a:rPr lang="pl-PL" sz="2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Dyrektor, w uzasadnionych przypadkach, w szczególności związanych z możliwością naruszenia regulaminu pracy, może </a:t>
            </a:r>
            <a:r>
              <a:rPr lang="pl-PL" sz="2600" dirty="0" err="1"/>
              <a:t>niezrealizować</a:t>
            </a:r>
            <a:r>
              <a:rPr lang="pl-PL" sz="2600" dirty="0"/>
              <a:t> wniosku dziekana niezwłocznie informując go o tym, wskazując przyczyny i propozycje ewentualnych zmian w przydziale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600" dirty="0"/>
              <a:t> Ewentualne spory w sprawach przydziału zajęć rozstrzyga prorektor ds. kształcenia.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9555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63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Uczelniana rada ds. kształcenia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916832"/>
            <a:ext cx="10009111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Uczelniana rada ds. kształcenia jest organem opiniodawczo-doradczym prorektora ds. Kształcenia.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Główne zadanie </a:t>
            </a:r>
            <a:r>
              <a:rPr lang="pl-PL" sz="2800" dirty="0">
                <a:solidFill>
                  <a:srgbClr val="FF66FF"/>
                </a:solidFill>
                <a:sym typeface="Wingdings" panose="05000000000000000000" pitchFamily="2" charset="2"/>
              </a:rPr>
              <a:t></a:t>
            </a:r>
            <a:r>
              <a:rPr lang="pl-PL" sz="2800" dirty="0"/>
              <a:t> merytoryczna ocena wniosków dziekana, kierowanych do prorektora ds. kształcenia, dotyczących – </a:t>
            </a:r>
          </a:p>
          <a:p>
            <a:pPr marL="274320" lvl="1" indent="0">
              <a:buNone/>
            </a:pPr>
            <a:r>
              <a:rPr lang="pl-PL" sz="2400" dirty="0"/>
              <a:t>a) utworzenia nowego bądź likwidacji istniejącego kierunku studiów,</a:t>
            </a:r>
          </a:p>
          <a:p>
            <a:pPr marL="274320" lvl="1" indent="0">
              <a:buNone/>
            </a:pPr>
            <a:r>
              <a:rPr lang="pl-PL" sz="2400" dirty="0"/>
              <a:t>b) zatwierdzenia programu studiów bądź istotnych zmian w programie obowiązującym,</a:t>
            </a:r>
          </a:p>
          <a:p>
            <a:pPr marL="274320" lvl="1" indent="0">
              <a:buNone/>
            </a:pPr>
            <a:r>
              <a:rPr lang="pl-PL" sz="2400" dirty="0"/>
              <a:t>c) ustalenia limitów przyjęć na poszczególne kierunki studiów, terminów i zasad prowadzenia rekrutacji,</a:t>
            </a:r>
          </a:p>
          <a:p>
            <a:pPr marL="274320" lvl="1" indent="0">
              <a:buNone/>
            </a:pPr>
            <a:r>
              <a:rPr lang="pl-PL" sz="2400" dirty="0"/>
              <a:t>e) ustalenia ogólnych wymagań minimalnych, jakim powinny odpowiadać prace dyplomowe.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1868" y="6507559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53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Uczelniana rada ds. kształcenia - skład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348880"/>
            <a:ext cx="10009111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W skład uczelnianej rady ds. kształcenia wchodzą:</a:t>
            </a:r>
            <a:endParaRPr lang="pl-PL" sz="3200" dirty="0">
              <a:solidFill>
                <a:srgbClr val="FF66FF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800" dirty="0"/>
              <a:t> </a:t>
            </a:r>
            <a:r>
              <a:rPr lang="pl-PL" sz="3200" dirty="0"/>
              <a:t>prorektor ds. kształcenia jako jej przewodniczący,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3200" dirty="0"/>
              <a:t> dziekani wydziałów,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3200" dirty="0"/>
              <a:t> przedstawiciele samorządu studenckiego.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9555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7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1988840"/>
            <a:ext cx="9144000" cy="2667000"/>
          </a:xfrm>
        </p:spPr>
        <p:txBody>
          <a:bodyPr rtlCol="0"/>
          <a:lstStyle/>
          <a:p>
            <a:r>
              <a:rPr lang="pl-PL" sz="5400" b="1" dirty="0"/>
              <a:t>Sprawy studenckie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DB113B-0367-4568-8144-146F6B16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76" y="6448330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28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26589-6331-B742-A933-DE0389B0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59" y="359799"/>
            <a:ext cx="10128787" cy="1456267"/>
          </a:xfrm>
        </p:spPr>
        <p:txBody>
          <a:bodyPr/>
          <a:lstStyle/>
          <a:p>
            <a:r>
              <a:rPr lang="pl-PL" dirty="0"/>
              <a:t>Ogólny schemat organizacyjny uczelni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957701-8E02-444F-9BFE-71F9AD18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5850" r="2750" b="22700"/>
          <a:stretch/>
        </p:blipFill>
        <p:spPr>
          <a:xfrm>
            <a:off x="186819" y="1700808"/>
            <a:ext cx="11815188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Samorząd studentów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844824"/>
            <a:ext cx="10009111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W Uniwersytecie Szczecińskim działa Samorząd Studentów, na zasadach określonych przepisami ustawy </a:t>
            </a:r>
            <a:r>
              <a:rPr lang="pl-PL" sz="3200" dirty="0" err="1"/>
              <a:t>PSWN</a:t>
            </a:r>
            <a:r>
              <a:rPr lang="pl-PL" sz="3200" dirty="0"/>
              <a:t> i realizując zadania określone ustawą.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Organami samorządu są Uczelniana Rada Samorządu Studenckiego jako organ uchwałodawczy i opiniodawczo-doradczy Rektora oraz senatu oraz wydziałowe rady samorządu studenckiego jako organy opiniodawcze władz wydziału.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Tryb wyłaniania organów określa regulamin samorządu.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491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8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Decyzje w sprawach studenckich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844824"/>
            <a:ext cx="10009111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Sprawy studentów związane z tokiem studiów rozstrzygane są w pierwszej instancji przez prodziekana ds. toku studiów, organem odwoławczym jest prorektor ds studenckich działający na podstawie upoważnienia rektora.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Wszystkie pozostałe sprawy studenckie należą w pełnym zakresie instancyjnym do właściwości prorektora ds. studenckich.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/>
              <a:t>Prorektor ds. studenckich wydaje decyzje administracyjne w sprawach socjalnych studentów działając w ramach upoważnienia rektora do wydawania decyzji w jego imieniu.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9819" y="6473482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8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88907-CD44-8C45-881D-9BB8DB55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20" y="2996952"/>
            <a:ext cx="5408789" cy="1224136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343D93-A7CE-7348-A0CE-A3E28E4F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76" y="6381328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40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67983-7999-1944-8EB1-FFCED561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604" y="946921"/>
            <a:ext cx="4256661" cy="4858343"/>
          </a:xfrm>
        </p:spPr>
        <p:txBody>
          <a:bodyPr/>
          <a:lstStyle/>
          <a:p>
            <a:r>
              <a:rPr lang="pl-PL" dirty="0"/>
              <a:t>Szkoła doktorska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CC93CB-CDC3-EC41-ADE3-4C7976E6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868" y="6403900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23</a:t>
            </a:fld>
            <a:endParaRPr lang="pl-PL" dirty="0"/>
          </a:p>
        </p:txBody>
      </p:sp>
      <p:pic>
        <p:nvPicPr>
          <p:cNvPr id="6" name="Obraz 5" descr="Obraz zawierający zrzut ekranu&#10;&#10;&#10;&#10;Opis wygenerowany automatycznie">
            <a:extLst>
              <a:ext uri="{FF2B5EF4-FFF2-40B4-BE49-F238E27FC236}">
                <a16:creationId xmlns:a16="http://schemas.microsoft.com/office/drawing/2014/main" id="{AA2D0758-C7C5-974F-A3EC-892C25CD4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7451" r="21651" b="16400"/>
          <a:stretch/>
        </p:blipFill>
        <p:spPr>
          <a:xfrm>
            <a:off x="189755" y="692696"/>
            <a:ext cx="640071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FEC19-5EBC-F046-A9B7-0D29F53C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DC930-0472-D840-A5BA-272D427D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27048C-6E9B-474E-B48D-74009C79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9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3122D-0A16-DF44-B6D0-7738599E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151" y="2996952"/>
            <a:ext cx="2736304" cy="1728192"/>
          </a:xfrm>
        </p:spPr>
        <p:txBody>
          <a:bodyPr>
            <a:normAutofit/>
          </a:bodyPr>
          <a:lstStyle/>
          <a:p>
            <a:r>
              <a:rPr lang="pl-PL" sz="1800" dirty="0"/>
              <a:t>Instytuty i wydziały US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804615-72AD-7943-B2C0-6EF03660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280" y="6411584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25</a:t>
            </a:fld>
            <a:endParaRPr lang="pl-PL" dirty="0"/>
          </a:p>
        </p:txBody>
      </p:sp>
      <p:pic>
        <p:nvPicPr>
          <p:cNvPr id="6" name="Obraz 5" descr="Obraz zawierający zrzut ekranu&#10;&#10;&#10;&#10;Opis wygenerowany automatycznie">
            <a:extLst>
              <a:ext uri="{FF2B5EF4-FFF2-40B4-BE49-F238E27FC236}">
                <a16:creationId xmlns:a16="http://schemas.microsoft.com/office/drawing/2014/main" id="{7E12816B-C56F-C84A-8BE6-052C883FD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9941" r="2673" b="8155"/>
          <a:stretch/>
        </p:blipFill>
        <p:spPr>
          <a:xfrm>
            <a:off x="261763" y="550526"/>
            <a:ext cx="9078617" cy="59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9B3B7-5946-6045-826B-5CD2572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421" y="3212976"/>
            <a:ext cx="2231977" cy="1224135"/>
          </a:xfrm>
        </p:spPr>
        <p:txBody>
          <a:bodyPr>
            <a:normAutofit/>
          </a:bodyPr>
          <a:lstStyle/>
          <a:p>
            <a:r>
              <a:rPr lang="pl-PL" sz="1800" dirty="0"/>
              <a:t>Instytuty i wydziału US </a:t>
            </a:r>
            <a:br>
              <a:rPr lang="pl-PL" sz="1800" dirty="0"/>
            </a:br>
            <a:r>
              <a:rPr lang="pl-PL" sz="1800" dirty="0"/>
              <a:t>cz.2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8E1710-2BD7-2F48-A218-E683A4F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6" y="6381328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26</a:t>
            </a:fld>
            <a:endParaRPr lang="pl-PL" dirty="0"/>
          </a:p>
        </p:txBody>
      </p:sp>
      <p:pic>
        <p:nvPicPr>
          <p:cNvPr id="6" name="Obraz 5" descr="Obraz zawierający zrzut ekranu&#10;&#10;&#10;&#10;Opis wygenerowany automatycznie">
            <a:extLst>
              <a:ext uri="{FF2B5EF4-FFF2-40B4-BE49-F238E27FC236}">
                <a16:creationId xmlns:a16="http://schemas.microsoft.com/office/drawing/2014/main" id="{B92BABD0-7DB7-9343-BD42-457171DF6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1151" r="2750" b="14398"/>
          <a:stretch/>
        </p:blipFill>
        <p:spPr>
          <a:xfrm>
            <a:off x="-1" y="797371"/>
            <a:ext cx="9148213" cy="54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6FB62-9F2D-9F4D-AE1D-AE33ACF6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684" y="1484785"/>
            <a:ext cx="3487436" cy="3931980"/>
          </a:xfrm>
        </p:spPr>
        <p:txBody>
          <a:bodyPr/>
          <a:lstStyle/>
          <a:p>
            <a:r>
              <a:rPr lang="pl-PL" dirty="0"/>
              <a:t>Schemat organizacyjny Instytutu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113D39-32E9-5447-ADB8-8ABEB490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8868" y="6456139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3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9551" r="28738" b="20600"/>
          <a:stretch/>
        </p:blipFill>
        <p:spPr>
          <a:xfrm>
            <a:off x="837828" y="476672"/>
            <a:ext cx="569115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1" y="172533"/>
            <a:ext cx="10122859" cy="1168235"/>
          </a:xfrm>
        </p:spPr>
        <p:txBody>
          <a:bodyPr>
            <a:normAutofit/>
          </a:bodyPr>
          <a:lstStyle/>
          <a:p>
            <a:r>
              <a:rPr lang="pl-PL" sz="3600" b="1" dirty="0"/>
              <a:t>WYDZIAŁ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310060"/>
            <a:ext cx="11423005" cy="52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/>
              <a:t>Wydział jest jednostką organizacyjną zapewniającą współdziałanie równoprawnych instytutów, utworzoną w celu organizacji, prowadzenia i koordynacji procesu kształcenia na kierunkach studiów </a:t>
            </a:r>
            <a:r>
              <a:rPr lang="pl-PL" sz="2800" dirty="0" err="1"/>
              <a:t>przyporządkowa-nych</a:t>
            </a:r>
            <a:r>
              <a:rPr lang="pl-PL" sz="2800" dirty="0"/>
              <a:t> do dyscyplin albo dyscyplin wiodących stanowiących dyscypliny właściwe instytutom.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/>
              <a:t>Kierunki studiów są kierunkami przypisanymi do wydziału.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/>
              <a:t>Pracami wydziału kieruje </a:t>
            </a:r>
            <a:r>
              <a:rPr lang="pl-PL" sz="2800" b="1" dirty="0"/>
              <a:t>dziekan wydziału </a:t>
            </a:r>
            <a:r>
              <a:rPr lang="pl-PL" sz="2800" dirty="0"/>
              <a:t>przy pomocy </a:t>
            </a:r>
            <a:r>
              <a:rPr lang="pl-PL" sz="2800" b="1" dirty="0"/>
              <a:t>rady dydaktycznej wydziału.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800" dirty="0"/>
              <a:t>W działalności dydaktycznej wydziału, w zależności od potrzeb, biorą także udział pracownicy innych instytutów i jednostek organizacyjnych Uczelni.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48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WYDZIAŁ - tworzenie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060848"/>
            <a:ext cx="10009111" cy="47971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3200" dirty="0"/>
              <a:t>Rektor, po zasięgnięciu opinii senatu i rady uczelni, tworzy albo likwiduje wydział, określając instytuty prowadzące dyscypliny nauki, których pracownicy uczestniczą w działalności dydaktycznej wydziału.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73482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0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737D01-D09C-0A4F-B588-375758AA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00" y="1534096"/>
            <a:ext cx="3386302" cy="3744416"/>
          </a:xfrm>
        </p:spPr>
        <p:txBody>
          <a:bodyPr/>
          <a:lstStyle/>
          <a:p>
            <a:r>
              <a:rPr lang="pl-PL" dirty="0"/>
              <a:t>Schemat organizacyjny wydziału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6A89A5-F5FC-9443-8AD2-7F2A2314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02" y="6381328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6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800" r="12201" b="3800"/>
          <a:stretch/>
        </p:blipFill>
        <p:spPr>
          <a:xfrm>
            <a:off x="549796" y="211230"/>
            <a:ext cx="6971844" cy="64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WYDZIAŁ – podstawowe 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2046326"/>
            <a:ext cx="10009111" cy="4797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Organizacja i prowadzenie procesu kształcenia na kierunkach przypisanych do wydziału, w tym współpraca z instytutami tworzącymi wydział w zakresie i na zasadach określonych przez senat i rektora.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Inicjowanie i prowadzenie postępowań w sprawach związanych z powoływaniem nowych kierunków oraz modyfikacją programów kształcenia na istniejących kierunkach.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9494" y="6467124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4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DZIEKAN WYDZIAŁU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865242"/>
            <a:ext cx="10009111" cy="4797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Dziekan kieruje działalnością wydziału i reprezentuje go na zewnątrz.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Funkcja dziekana wydziału jest funkcją kierowniczą w uczelni określoną przez statut (art. 34 ust. 1 pkt 6 ustawy PSWN).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Bezpośrednim przełożonym dziekana jest prorektor ds. kształcenia.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73482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5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9E103-5863-4D8B-96CF-4C771F05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3" y="332656"/>
            <a:ext cx="10128787" cy="1456267"/>
          </a:xfrm>
        </p:spPr>
        <p:txBody>
          <a:bodyPr>
            <a:normAutofit/>
          </a:bodyPr>
          <a:lstStyle/>
          <a:p>
            <a:r>
              <a:rPr lang="pl-PL" sz="3600" b="1" dirty="0"/>
              <a:t>DZIEKAN WYDZIAŁU - powołanie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13FF3A-A2AD-4FB7-8D9F-2476E5F5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68" y="1772816"/>
            <a:ext cx="9865096" cy="4464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Rektor powołuje osoby do pełnienia funkcji dziekana wydziału (art. 23 ust. 2 pkt 6 ustawy PSWN).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Dziekan wydziału jest powoływany na podstawie wyników jawnego konkursu; obligatoryjnym elementem zgłoszenia konkursowego jest strategia rozwoju wydziału.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Do konkursu na stanowisko dziekana mogą przystąpić nauczyciele </a:t>
            </a:r>
            <a:r>
              <a:rPr lang="pl-PL" sz="3200" dirty="0" smtClean="0"/>
              <a:t>akademiccy ze stopniem co najmniej doktora</a:t>
            </a:r>
            <a:endParaRPr lang="pl-PL" sz="3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CD6F9A-4720-48D9-B221-E041FB6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3387" y="6480175"/>
            <a:ext cx="551023" cy="377825"/>
          </a:xfrm>
        </p:spPr>
        <p:txBody>
          <a:bodyPr/>
          <a:lstStyle/>
          <a:p>
            <a:pPr rtl="0"/>
            <a:fld id="{25BA54BD-C84D-46CE-8B72-31BFB26ABA43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{E954BBB0-0A84-B849-B368-F3C6A1820D52}tf10001076</Template>
  <TotalTime>4105</TotalTime>
  <Words>955</Words>
  <Application>Microsoft Office PowerPoint</Application>
  <PresentationFormat>Niestandardowy</PresentationFormat>
  <Paragraphs>106</Paragraphs>
  <Slides>26</Slides>
  <Notes>3</Notes>
  <HiddenSlides>2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Wingdings</vt:lpstr>
      <vt:lpstr>Sklepienie niebieskie</vt:lpstr>
      <vt:lpstr>Struktura organizacyjna – organizowanie działalności dydaktycznej</vt:lpstr>
      <vt:lpstr>Ogólny schemat organizacyjny uczelni</vt:lpstr>
      <vt:lpstr>Schemat organizacyjny Instytutu</vt:lpstr>
      <vt:lpstr>WYDZIAŁ</vt:lpstr>
      <vt:lpstr>WYDZIAŁ - tworzenie</vt:lpstr>
      <vt:lpstr>Schemat organizacyjny wydziału</vt:lpstr>
      <vt:lpstr>WYDZIAŁ – podstawowe zadania</vt:lpstr>
      <vt:lpstr>DZIEKAN WYDZIAŁU </vt:lpstr>
      <vt:lpstr>DZIEKAN WYDZIAŁU - powołanie </vt:lpstr>
      <vt:lpstr>DZIEKAN WYDZIAŁU - zatrudnienie </vt:lpstr>
      <vt:lpstr>RADA DYDAKTYCZNA WYDZIAŁU  </vt:lpstr>
      <vt:lpstr>PRODZIEKAN ds. toku studiów</vt:lpstr>
      <vt:lpstr>Struktura organizacyjna – koordynowanie działalności dydaktycznej</vt:lpstr>
      <vt:lpstr>Zespół kierunku</vt:lpstr>
      <vt:lpstr>Zespół kierunku - struktura</vt:lpstr>
      <vt:lpstr>Przydział zadań dydaktycznych</vt:lpstr>
      <vt:lpstr>Uczelniana rada ds. kształcenia </vt:lpstr>
      <vt:lpstr>Uczelniana rada ds. kształcenia - skład </vt:lpstr>
      <vt:lpstr>Sprawy studenckie</vt:lpstr>
      <vt:lpstr>Samorząd studentów</vt:lpstr>
      <vt:lpstr>Decyzje w sprawach studenckich</vt:lpstr>
      <vt:lpstr>Dziękuję za uwagę</vt:lpstr>
      <vt:lpstr>Szkoła doktorska</vt:lpstr>
      <vt:lpstr>Prezentacja programu PowerPoint</vt:lpstr>
      <vt:lpstr>Instytuty i wydziały US</vt:lpstr>
      <vt:lpstr>Instytuty i wydziału US  cz.2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USTAWA  Prawo o szkolnictwie wyższym i nauce</dc:title>
  <dc:creator>Marek Górski</dc:creator>
  <cp:lastModifiedBy>Jacek Styszyński</cp:lastModifiedBy>
  <cp:revision>303</cp:revision>
  <cp:lastPrinted>2017-10-10T07:40:29Z</cp:lastPrinted>
  <dcterms:created xsi:type="dcterms:W3CDTF">2017-10-07T10:45:49Z</dcterms:created>
  <dcterms:modified xsi:type="dcterms:W3CDTF">2019-01-10T10:50:11Z</dcterms:modified>
</cp:coreProperties>
</file>